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315" r:id="rId3"/>
    <p:sldId id="258" r:id="rId4"/>
    <p:sldId id="257" r:id="rId5"/>
    <p:sldId id="269" r:id="rId6"/>
    <p:sldId id="314" r:id="rId7"/>
    <p:sldId id="276" r:id="rId8"/>
    <p:sldId id="261" r:id="rId9"/>
    <p:sldId id="270" r:id="rId10"/>
    <p:sldId id="271" r:id="rId11"/>
    <p:sldId id="272" r:id="rId12"/>
    <p:sldId id="273" r:id="rId13"/>
    <p:sldId id="277" r:id="rId14"/>
    <p:sldId id="275" r:id="rId15"/>
    <p:sldId id="274" r:id="rId16"/>
    <p:sldId id="278" r:id="rId17"/>
    <p:sldId id="279" r:id="rId18"/>
    <p:sldId id="280" r:id="rId19"/>
    <p:sldId id="262" r:id="rId20"/>
    <p:sldId id="259" r:id="rId21"/>
    <p:sldId id="282" r:id="rId22"/>
    <p:sldId id="283" r:id="rId23"/>
    <p:sldId id="284" r:id="rId24"/>
    <p:sldId id="260" r:id="rId25"/>
    <p:sldId id="281" r:id="rId26"/>
    <p:sldId id="285" r:id="rId27"/>
    <p:sldId id="286" r:id="rId28"/>
    <p:sldId id="287" r:id="rId29"/>
    <p:sldId id="266" r:id="rId30"/>
    <p:sldId id="289" r:id="rId31"/>
    <p:sldId id="288" r:id="rId32"/>
    <p:sldId id="290" r:id="rId33"/>
    <p:sldId id="291" r:id="rId34"/>
    <p:sldId id="292" r:id="rId35"/>
    <p:sldId id="293" r:id="rId36"/>
    <p:sldId id="267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68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3" r:id="rId57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1502" autoAdjust="0"/>
  </p:normalViewPr>
  <p:slideViewPr>
    <p:cSldViewPr snapToGrid="0" showGuides="1">
      <p:cViewPr varScale="1">
        <p:scale>
          <a:sx n="101" d="100"/>
          <a:sy n="101" d="100"/>
        </p:scale>
        <p:origin x="126" y="43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49D3F-8905-476A-A99F-2BB0C8711D5D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FED0-FBA1-4E96-B5E4-FD61C1252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48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をダウンロードすると一緒に</a:t>
            </a:r>
            <a:r>
              <a:rPr kumimoji="1" lang="en-US" altLang="ja-JP" dirty="0" smtClean="0"/>
              <a:t>GRASS6.4</a:t>
            </a:r>
            <a:r>
              <a:rPr kumimoji="1" lang="ja-JP" altLang="en-US" dirty="0" smtClean="0"/>
              <a:t>もダウンロードされる。今回はそれとは別に</a:t>
            </a:r>
            <a:r>
              <a:rPr kumimoji="1" lang="en-US" altLang="ja-JP" dirty="0" smtClean="0"/>
              <a:t>GRASS7</a:t>
            </a:r>
            <a:r>
              <a:rPr kumimoji="1" lang="ja-JP" altLang="en-US" dirty="0" smtClean="0"/>
              <a:t>をダウンロードする。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6FED0-FBA1-4E96-B5E4-FD61C12523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19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6FED0-FBA1-4E96-B5E4-FD61C12523D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83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ss.osgeo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ss.osgeo.org/" TargetMode="External"/><Relationship Id="rId2" Type="http://schemas.openxmlformats.org/officeDocument/2006/relationships/hyperlink" Target="http://foss4g.kii.gscc.osaka-cu.ac.jp/moodl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54202" y="2468272"/>
            <a:ext cx="6261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GRASS</a:t>
            </a:r>
            <a:r>
              <a:rPr kumimoji="1" lang="ja-JP" altLang="en-US" sz="4000" dirty="0" smtClean="0"/>
              <a:t>ビギナーズマニュアル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95262"/>
            <a:ext cx="3924454" cy="46386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95261"/>
            <a:ext cx="3924454" cy="46386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3043" y="1119949"/>
            <a:ext cx="592232" cy="184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2546" y="5124450"/>
            <a:ext cx="7691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データのディレクトリを作成し指定する。新しいロケーション名を任意で入力する</a:t>
            </a:r>
            <a:r>
              <a:rPr lang="ja-JP" altLang="en-US" sz="1600" b="1" dirty="0"/>
              <a:t>。</a:t>
            </a:r>
            <a:endParaRPr kumimoji="1" lang="en-US" altLang="ja-JP" sz="1600" b="1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6380067" y="1323975"/>
            <a:ext cx="224005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133850" y="1221962"/>
            <a:ext cx="981075" cy="192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97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43933"/>
            <a:ext cx="4065476" cy="480536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143933"/>
            <a:ext cx="4065476" cy="480536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26968" y="2384689"/>
            <a:ext cx="3335432" cy="15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122768" y="1828800"/>
            <a:ext cx="1039907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9762" y="5038725"/>
            <a:ext cx="887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</a:t>
            </a:r>
            <a:r>
              <a:rPr lang="ja-JP" altLang="en-US" sz="1600" b="1" dirty="0" smtClean="0"/>
              <a:t>座標系にあわせて、データの範囲</a:t>
            </a:r>
            <a:r>
              <a:rPr kumimoji="1" lang="ja-JP" altLang="en-US" sz="1600" b="1" dirty="0" smtClean="0"/>
              <a:t>を作成し指定する。新しいロケーション名を任意で入力する。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オンザフライを</a:t>
            </a:r>
            <a:r>
              <a:rPr lang="en-US" altLang="ja-JP" sz="1600" b="1" dirty="0" smtClean="0"/>
              <a:t>ON</a:t>
            </a:r>
            <a:r>
              <a:rPr lang="ja-JP" altLang="en-US" sz="1600" b="1" dirty="0" smtClean="0"/>
              <a:t>にしておくと、現在の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の範囲が設定できる。</a:t>
            </a:r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4052038" y="1981201"/>
            <a:ext cx="967637" cy="4827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7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4" y="67468"/>
            <a:ext cx="4093011" cy="483790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14" y="67467"/>
            <a:ext cx="4093011" cy="48379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4308145"/>
            <a:ext cx="2601694" cy="84488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50843" y="879062"/>
            <a:ext cx="3011582" cy="149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41738" y="5217110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新規マップセットに名前をつけ、マップセットの作成を完了させる</a:t>
            </a:r>
            <a:r>
              <a:rPr lang="ja-JP" altLang="en-US" sz="1600" b="1" dirty="0"/>
              <a:t>。</a:t>
            </a:r>
            <a:endParaRPr kumimoji="1" lang="en-US" altLang="ja-JP" sz="1600" b="1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314825" y="1028700"/>
            <a:ext cx="3333750" cy="3362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5953125" y="4810125"/>
            <a:ext cx="1504949" cy="95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4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82" y="902969"/>
            <a:ext cx="5493835" cy="42233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80" y="2873375"/>
            <a:ext cx="2714625" cy="17430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2228" y="217715"/>
            <a:ext cx="6784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0070C0"/>
                </a:solidFill>
              </a:rPr>
              <a:t>マップセットの追加（新規に作成しない場合）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631417" y="1754134"/>
            <a:ext cx="921658" cy="1119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533899" y="1603899"/>
            <a:ext cx="203201" cy="150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24574" y="4213749"/>
            <a:ext cx="704851" cy="224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97275" y="5137783"/>
            <a:ext cx="661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マップセットを保存したフォルダーを参照し、位置とマップセットを追加する。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287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7" y="745807"/>
            <a:ext cx="5493835" cy="422338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5428" y="203201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データ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の読み込み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33" y="1647310"/>
            <a:ext cx="3028792" cy="319835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511406" y="283729"/>
            <a:ext cx="5070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にロードされているラスタデータを</a:t>
            </a:r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で読み込む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7700" y="5092716"/>
            <a:ext cx="7229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GRASS Tool</a:t>
            </a:r>
            <a:r>
              <a:rPr lang="ja-JP" altLang="en-US" sz="1600" b="1" dirty="0" smtClean="0"/>
              <a:t>をクリックし、モジュールリストを開き、</a:t>
            </a:r>
            <a:r>
              <a:rPr lang="en-US" altLang="ja-JP" sz="1600" b="1" dirty="0" smtClean="0"/>
              <a:t>r.in </a:t>
            </a:r>
            <a:r>
              <a:rPr lang="en-US" altLang="ja-JP" sz="1600" b="1" dirty="0" err="1" smtClean="0"/>
              <a:t>gdal.qgis</a:t>
            </a:r>
            <a:r>
              <a:rPr lang="ja-JP" altLang="en-US" sz="1600" b="1" dirty="0" smtClean="0"/>
              <a:t>コマンドを選択する。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26845" y="5376446"/>
            <a:ext cx="408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モジュールツリーから選択することも可能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2004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6" y="163252"/>
            <a:ext cx="4282790" cy="45225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29" y="139020"/>
            <a:ext cx="4282790" cy="452256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8393" y="2247899"/>
            <a:ext cx="342115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8393" y="1343024"/>
            <a:ext cx="342115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03193" y="4190999"/>
            <a:ext cx="60175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519845" y="4157661"/>
            <a:ext cx="60175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1619250" y="4281486"/>
            <a:ext cx="475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98393" y="4847807"/>
            <a:ext cx="768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ロードされたレイヤ（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で読み込んでいるレイヤ）を選択し、出力ラスタ名を入力する。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「実行」をクリックし、処理が成功したら「出力を見る」をクリックする。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732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3" y="108999"/>
            <a:ext cx="6270174" cy="48201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-16756" y="5068320"/>
            <a:ext cx="9177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先ほど作成したラスタマップが表示される。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（</a:t>
            </a:r>
            <a:r>
              <a:rPr lang="en-US" altLang="ja-JP" sz="1600" b="1" dirty="0"/>
              <a:t>GRASS</a:t>
            </a:r>
            <a:r>
              <a:rPr lang="ja-JP" altLang="en-US" sz="1600" b="1" dirty="0"/>
              <a:t>データセットの中に</a:t>
            </a:r>
            <a:r>
              <a:rPr lang="en-US" altLang="ja-JP" sz="1600" b="1" dirty="0"/>
              <a:t>,QGIS</a:t>
            </a:r>
            <a:r>
              <a:rPr lang="ja-JP" altLang="en-US" sz="1600" b="1" dirty="0"/>
              <a:t>で表示しているラスタを読み込み、</a:t>
            </a:r>
            <a:r>
              <a:rPr lang="en-US" altLang="ja-JP" sz="1600" b="1" dirty="0"/>
              <a:t>GRASS</a:t>
            </a:r>
            <a:r>
              <a:rPr lang="ja-JP" altLang="en-US" sz="1600" b="1" dirty="0"/>
              <a:t>で</a:t>
            </a:r>
            <a:r>
              <a:rPr lang="ja-JP" altLang="en-US" sz="1600" b="1" dirty="0" smtClean="0"/>
              <a:t>処理</a:t>
            </a:r>
            <a:r>
              <a:rPr lang="ja-JP" altLang="en-US" sz="1600" b="1" dirty="0" smtClean="0"/>
              <a:t>の</a:t>
            </a:r>
            <a:r>
              <a:rPr lang="ja-JP" altLang="en-US" sz="1600" b="1" dirty="0" smtClean="0"/>
              <a:t>準備</a:t>
            </a:r>
            <a:r>
              <a:rPr lang="ja-JP" altLang="en-US" sz="1600" b="1" dirty="0"/>
              <a:t>が</a:t>
            </a:r>
            <a:r>
              <a:rPr lang="ja-JP" altLang="en-US" sz="1600" b="1" dirty="0" smtClean="0"/>
              <a:t>できた状態）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356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5" y="131534"/>
            <a:ext cx="4092029" cy="43211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43" y="110595"/>
            <a:ext cx="4100315" cy="432987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7493" y="4732437"/>
            <a:ext cx="869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ベクタをインポートする場合は、ＱＧＩＳでベクターを読み込んでおき</a:t>
            </a:r>
            <a:r>
              <a:rPr lang="en-US" altLang="ja-JP" sz="1600" b="1" dirty="0" smtClean="0"/>
              <a:t>v.in </a:t>
            </a:r>
            <a:r>
              <a:rPr lang="en-US" altLang="ja-JP" sz="1600" b="1" dirty="0" err="1" smtClean="0"/>
              <a:t>org.qgis</a:t>
            </a:r>
            <a:r>
              <a:rPr lang="ja-JP" altLang="en-US" sz="1600" b="1" dirty="0" smtClean="0"/>
              <a:t>コマンドを実行する。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105025" y="5146061"/>
            <a:ext cx="6982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　</a:t>
            </a:r>
            <a:r>
              <a:rPr lang="en-US" altLang="ja-JP" sz="1400" b="1" dirty="0" smtClean="0"/>
              <a:t>GRASS6.4</a:t>
            </a:r>
            <a:r>
              <a:rPr lang="ja-JP" altLang="en-US" sz="1400" b="1" dirty="0" smtClean="0"/>
              <a:t>でインポートしたベクタは、</a:t>
            </a:r>
            <a:r>
              <a:rPr lang="en-US" altLang="ja-JP" sz="1400" b="1" dirty="0" smtClean="0"/>
              <a:t>GRASS7</a:t>
            </a:r>
            <a:r>
              <a:rPr lang="ja-JP" altLang="en-US" sz="1400" b="1" dirty="0" smtClean="0"/>
              <a:t>では表示されないことがあるので注意する。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286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7" y="132941"/>
            <a:ext cx="6208045" cy="477243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899906" y="5057775"/>
            <a:ext cx="3344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ベクタがマップセットに、</a:t>
            </a:r>
            <a:r>
              <a:rPr lang="ja-JP" altLang="en-US" sz="1600" b="1" dirty="0" smtClean="0"/>
              <a:t>入力できた。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6036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マップセットを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GRASS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979886" y="241091"/>
            <a:ext cx="2711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　</a:t>
            </a:r>
            <a:r>
              <a:rPr kumimoji="1" lang="en-US" altLang="ja-JP" sz="1600" dirty="0" smtClean="0"/>
              <a:t>grass 7.0.1</a:t>
            </a:r>
            <a:r>
              <a:rPr kumimoji="1" lang="ja-JP" altLang="en-US" sz="1600" dirty="0" smtClean="0"/>
              <a:t>を利用している</a:t>
            </a:r>
            <a:endParaRPr kumimoji="1" lang="ja-JP" altLang="en-US" sz="1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1" y="798287"/>
            <a:ext cx="4755006" cy="46584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22774" y="1841291"/>
            <a:ext cx="3597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参照からマップセットの保存ディレクトリを選択する（新規に作成する場合は、ディレクトリを作成する）。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すでに、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で作成しているため、自動的にロケーションとマップセットが展開する（新規に作成する場合は、</a:t>
            </a:r>
            <a:r>
              <a:rPr lang="en-US" altLang="ja-JP" sz="1600" dirty="0" smtClean="0"/>
              <a:t>New</a:t>
            </a:r>
            <a:r>
              <a:rPr lang="ja-JP" altLang="en-US" sz="1600" dirty="0" smtClean="0"/>
              <a:t>から作成する）。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マップセットを選択し、</a:t>
            </a:r>
            <a:endParaRPr lang="en-US" altLang="ja-JP" sz="1600" dirty="0" smtClean="0"/>
          </a:p>
          <a:p>
            <a:r>
              <a:rPr lang="en-US" altLang="ja-JP" sz="1600" dirty="0"/>
              <a:t> </a:t>
            </a:r>
            <a:r>
              <a:rPr lang="en-US" altLang="ja-JP" sz="1600" dirty="0" smtClean="0"/>
              <a:t>   </a:t>
            </a:r>
            <a:r>
              <a:rPr lang="ja-JP" altLang="en-US" sz="1600" dirty="0" smtClean="0"/>
              <a:t>「 </a:t>
            </a:r>
            <a:r>
              <a:rPr lang="en-US" altLang="ja-JP" sz="1600" dirty="0" smtClean="0"/>
              <a:t>Start GRASS session </a:t>
            </a:r>
            <a:r>
              <a:rPr lang="ja-JP" altLang="en-US" sz="1600" dirty="0" smtClean="0"/>
              <a:t>」を実行する。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12187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 noGrp="1"/>
          </p:cNvSpPr>
          <p:nvPr>
            <p:ph type="title"/>
          </p:nvPr>
        </p:nvSpPr>
        <p:spPr>
          <a:xfrm>
            <a:off x="119783" y="262675"/>
            <a:ext cx="81502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GRASS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ビギナーズマニュアル</a:t>
            </a:r>
            <a:endParaRPr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95801" y="798206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【</a:t>
            </a:r>
            <a:r>
              <a:rPr lang="ja-JP" altLang="en-US" sz="1800" dirty="0" smtClean="0"/>
              <a:t>利用データ</a:t>
            </a:r>
            <a:r>
              <a:rPr lang="en-US" altLang="ja-JP" sz="1800" dirty="0" smtClean="0"/>
              <a:t>】</a:t>
            </a:r>
          </a:p>
          <a:p>
            <a:r>
              <a:rPr lang="ja-JP" altLang="en-US" sz="1800" b="1" dirty="0"/>
              <a:t> 国土地理院</a:t>
            </a:r>
          </a:p>
          <a:p>
            <a:r>
              <a:rPr lang="ja-JP" altLang="en-US" sz="1800" b="1" dirty="0"/>
              <a:t>「 基盤地図情報　数値標高モデル　</a:t>
            </a:r>
            <a:r>
              <a:rPr lang="en-US" altLang="ja-JP" sz="1800" b="1" dirty="0"/>
              <a:t>5</a:t>
            </a:r>
            <a:r>
              <a:rPr lang="ja-JP" altLang="en-US" sz="1800" b="1" dirty="0" err="1"/>
              <a:t>ｍ</a:t>
            </a:r>
            <a:r>
              <a:rPr lang="ja-JP" altLang="en-US" sz="1800" b="1" dirty="0"/>
              <a:t>メッシュ　高松周辺（</a:t>
            </a:r>
            <a:r>
              <a:rPr lang="en-US" altLang="ja-JP" sz="1800" b="1" dirty="0"/>
              <a:t>513440</a:t>
            </a:r>
            <a:r>
              <a:rPr lang="ja-JP" altLang="en-US" sz="1800" b="1" dirty="0"/>
              <a:t>）</a:t>
            </a:r>
            <a:r>
              <a:rPr lang="ja-JP" altLang="en-US" sz="1800" b="1" dirty="0" smtClean="0"/>
              <a:t>」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「</a:t>
            </a:r>
            <a:r>
              <a:rPr lang="ja-JP" altLang="en-US" sz="1800" b="1" dirty="0"/>
              <a:t>国土交通省国土政策局「国土数値情報</a:t>
            </a:r>
            <a:r>
              <a:rPr lang="ja-JP" altLang="en-US" sz="1800" b="1" dirty="0" smtClean="0"/>
              <a:t>（香川県道路データ」</a:t>
            </a:r>
            <a:r>
              <a:rPr lang="ja-JP" altLang="en-US" sz="1800" b="1" dirty="0"/>
              <a:t>を加工</a:t>
            </a:r>
            <a:r>
              <a:rPr lang="ja-JP" altLang="en-US" sz="1800" b="1" dirty="0" smtClean="0"/>
              <a:t>し、</a:t>
            </a:r>
            <a:r>
              <a:rPr lang="ja-JP" altLang="en-US" sz="1800" b="1" dirty="0"/>
              <a:t>利用</a:t>
            </a:r>
            <a:r>
              <a:rPr lang="ja-JP" altLang="en-US" sz="1800" b="1" dirty="0" smtClean="0"/>
              <a:t>」</a:t>
            </a:r>
            <a:endParaRPr lang="en-US" altLang="ja-JP" sz="1800" b="1" dirty="0" smtClean="0"/>
          </a:p>
          <a:p>
            <a:endParaRPr lang="en-US" altLang="ja-JP" sz="1800" dirty="0" smtClean="0"/>
          </a:p>
          <a:p>
            <a:r>
              <a:rPr lang="en-US" altLang="ja-JP" sz="1800" dirty="0" smtClean="0"/>
              <a:t>【</a:t>
            </a:r>
            <a:r>
              <a:rPr lang="ja-JP" altLang="en-US" sz="1800" dirty="0" smtClean="0"/>
              <a:t>実習内容</a:t>
            </a:r>
            <a:r>
              <a:rPr lang="en-US" altLang="ja-JP" sz="1800" dirty="0" smtClean="0"/>
              <a:t>】</a:t>
            </a:r>
          </a:p>
          <a:p>
            <a:endParaRPr lang="en-US" altLang="ja-JP" sz="1800" dirty="0" smtClean="0"/>
          </a:p>
          <a:p>
            <a:r>
              <a:rPr lang="ja-JP" altLang="en-US" sz="1800" dirty="0" smtClean="0"/>
              <a:t>①　</a:t>
            </a:r>
            <a:r>
              <a:rPr lang="ja-JP" altLang="en-US" sz="1800" dirty="0"/>
              <a:t>インストールと起動</a:t>
            </a:r>
          </a:p>
          <a:p>
            <a:r>
              <a:rPr lang="ja-JP" altLang="en-US" sz="1800" dirty="0" smtClean="0"/>
              <a:t>②　マップセットの作成（</a:t>
            </a:r>
            <a:r>
              <a:rPr lang="en-US" altLang="ja-JP" sz="1800" dirty="0" smtClean="0"/>
              <a:t>QGIS</a:t>
            </a:r>
            <a:r>
              <a:rPr lang="ja-JP" altLang="en-US" sz="1800" dirty="0" smtClean="0"/>
              <a:t>プラグイン）</a:t>
            </a:r>
            <a:endParaRPr lang="ja-JP" altLang="en-US" sz="1800" dirty="0"/>
          </a:p>
          <a:p>
            <a:r>
              <a:rPr lang="ja-JP" altLang="en-US" sz="1800" dirty="0" smtClean="0"/>
              <a:t>③　</a:t>
            </a:r>
            <a:r>
              <a:rPr lang="ja-JP" altLang="en-US" sz="1800" dirty="0"/>
              <a:t>機能の</a:t>
            </a:r>
            <a:r>
              <a:rPr lang="ja-JP" altLang="en-US" sz="1800" dirty="0" smtClean="0"/>
              <a:t>確認</a:t>
            </a:r>
            <a:endParaRPr lang="en-US" altLang="ja-JP" sz="1800" dirty="0" smtClean="0"/>
          </a:p>
          <a:p>
            <a:r>
              <a:rPr lang="ja-JP" altLang="en-US" sz="1800" dirty="0" smtClean="0"/>
              <a:t>④　属性</a:t>
            </a:r>
            <a:r>
              <a:rPr lang="ja-JP" altLang="en-US" sz="1800" dirty="0"/>
              <a:t>テーブル</a:t>
            </a:r>
            <a:r>
              <a:rPr lang="ja-JP" altLang="en-US" sz="1800" dirty="0" smtClean="0"/>
              <a:t>とレイアウト</a:t>
            </a:r>
            <a:endParaRPr lang="ja-JP" altLang="en-US" sz="1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73607"/>
            <a:ext cx="3905250" cy="38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画面説明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666875" y="786870"/>
            <a:ext cx="5810250" cy="4514850"/>
            <a:chOff x="1762125" y="762000"/>
            <a:chExt cx="6496050" cy="495300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1175" y="776287"/>
              <a:ext cx="6477000" cy="4938713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762125" y="762000"/>
              <a:ext cx="2714625" cy="4953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4486275" y="762000"/>
              <a:ext cx="3771900" cy="4953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939727" y="1662655"/>
              <a:ext cx="2310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solidFill>
                    <a:srgbClr val="00B050"/>
                  </a:solidFill>
                </a:rPr>
                <a:t>レイヤが表示される</a:t>
              </a:r>
              <a:endParaRPr kumimoji="1" lang="ja-JP" alt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019675" y="1662655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solidFill>
                    <a:srgbClr val="0070C0"/>
                  </a:solidFill>
                </a:rPr>
                <a:t>地図が表示される</a:t>
              </a:r>
              <a:endParaRPr kumimoji="1" lang="ja-JP" alt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1825727" y="2114550"/>
            <a:ext cx="226918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レイヤの順序の変更、プロパティの表示、属性テーブルの確認などができる。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94375" y="2222591"/>
            <a:ext cx="2591806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表示された地図の拡大・縮小、移動、３Ｄ表示などができる。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386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812" y="758387"/>
            <a:ext cx="5534025" cy="419822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90500" y="95250"/>
            <a:ext cx="7005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マップセットからラスタデータを読み込む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7" y="1981002"/>
            <a:ext cx="2481263" cy="175299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564509" y="1055468"/>
            <a:ext cx="216791" cy="192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781300" y="1247775"/>
            <a:ext cx="314325" cy="733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227174" y="5173389"/>
            <a:ext cx="6689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ラスターマップの追加から、</a:t>
            </a:r>
            <a:r>
              <a:rPr lang="ja-JP" altLang="en-US" sz="1600" b="1" dirty="0"/>
              <a:t>作成</a:t>
            </a:r>
            <a:r>
              <a:rPr lang="ja-JP" altLang="en-US" sz="1600" b="1" dirty="0" smtClean="0"/>
              <a:t>したマップセットのラスタを選択し、読み込む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3085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383" y="680025"/>
            <a:ext cx="5496924" cy="418319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65" y="1386594"/>
            <a:ext cx="3342909" cy="34766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0025" y="95250"/>
            <a:ext cx="522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データを新たに追加する場合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59634" y="1121925"/>
            <a:ext cx="216791" cy="192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787079" y="1609425"/>
            <a:ext cx="1051371" cy="146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2914650" y="1609425"/>
            <a:ext cx="2686415" cy="146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448675" y="2286000"/>
            <a:ext cx="371475" cy="127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448675" y="4657725"/>
            <a:ext cx="371475" cy="127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8634412" y="2519983"/>
            <a:ext cx="19050" cy="2031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382665" y="5095275"/>
            <a:ext cx="6378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ベクトルデータのインポートから、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shp</a:t>
            </a:r>
            <a:r>
              <a:rPr kumimoji="1" lang="ja-JP" altLang="en-US" sz="1600" b="1" dirty="0" smtClean="0"/>
              <a:t>ファイルを参照し、インポートする。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3285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50" y="296942"/>
            <a:ext cx="6515100" cy="494740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00759" y="5376446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ベクトルレイヤが、マップセットに追加された。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56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機能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752" y="1816894"/>
            <a:ext cx="6918491" cy="20812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7798" y="27241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47873" y="274081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41519" y="273605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49963" y="272415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39516" y="38695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42338" y="38695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33137" y="38695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118912" y="38695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⑧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4687" y="387543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⑨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4938" y="807083"/>
            <a:ext cx="779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①新規マップ表示　②新規ワークスペース作成　③ワークスペースの読み込みと書き出し</a:t>
            </a:r>
            <a:endParaRPr kumimoji="1"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244" y="1289675"/>
            <a:ext cx="8749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　④マップセット内のデータ</a:t>
            </a:r>
            <a:r>
              <a:rPr lang="ja-JP" altLang="en-US" sz="1600" b="1" dirty="0" smtClean="0"/>
              <a:t>読み込み（④の右側のボタンは読み</a:t>
            </a:r>
            <a:r>
              <a:rPr lang="ja-JP" altLang="en-US" sz="1600" b="1" dirty="0"/>
              <a:t>込</a:t>
            </a:r>
            <a:r>
              <a:rPr lang="ja-JP" altLang="en-US" sz="1600" b="1" dirty="0" smtClean="0"/>
              <a:t>むデータの形式によって選択する）</a:t>
            </a:r>
            <a:endParaRPr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394489" y="4374554"/>
            <a:ext cx="8653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⑤データの編集　⑥属性テーブルの表示　⑦データのインポート　⑧ラスタ計算機　⑨幾何補正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2642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71" y="807357"/>
            <a:ext cx="3370634" cy="49076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400" y="762000"/>
            <a:ext cx="3581400" cy="4838700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機能説明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015925"/>
            <a:ext cx="472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ファイル：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ワークスペース、データのインポートエクスポートなど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17645" y="5015924"/>
            <a:ext cx="370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設定</a:t>
            </a:r>
            <a:r>
              <a:rPr kumimoji="1" lang="ja-JP" altLang="en-US" sz="1600" b="1" dirty="0" smtClean="0"/>
              <a:t>：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ロケーション、</a:t>
            </a:r>
            <a:r>
              <a:rPr lang="ja-JP" altLang="en-US" sz="1600" b="1" dirty="0" smtClean="0"/>
              <a:t>作業</a:t>
            </a:r>
            <a:r>
              <a:rPr lang="ja-JP" altLang="en-US" sz="1600" b="1" dirty="0"/>
              <a:t>環境</a:t>
            </a:r>
            <a:r>
              <a:rPr kumimoji="1" lang="ja-JP" altLang="en-US" sz="1600" b="1" dirty="0" smtClean="0"/>
              <a:t>の設定など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4406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00" y="222250"/>
            <a:ext cx="4374715" cy="4838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22250"/>
            <a:ext cx="4004441" cy="48387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39700" y="5015923"/>
            <a:ext cx="3478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ラスター</a:t>
            </a:r>
            <a:r>
              <a:rPr kumimoji="1" lang="ja-JP" altLang="en-US" sz="1600" b="1" dirty="0" smtClean="0"/>
              <a:t>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ラスタ処理（地形解析、水文解析など）</a:t>
            </a:r>
            <a:endParaRPr kumimoji="1" lang="en-US" altLang="ja-JP" sz="1600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14415" y="501592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ベクトル</a:t>
            </a:r>
            <a:r>
              <a:rPr kumimoji="1" lang="ja-JP" altLang="en-US" sz="1600" b="1" dirty="0" smtClean="0"/>
              <a:t>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ベクタ処理（バッファ、ネットワーク分析など）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27558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90600"/>
            <a:ext cx="3725504" cy="3695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6800" y="990600"/>
            <a:ext cx="3924300" cy="35909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0700" y="4876225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画像：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画像の処理（色分けやＲＧＢ合成など）</a:t>
            </a:r>
            <a:endParaRPr kumimoji="1" lang="en-US" altLang="ja-JP" sz="16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7509" y="4876225"/>
            <a:ext cx="3220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3D raster</a:t>
            </a:r>
            <a:r>
              <a:rPr kumimoji="1" lang="ja-JP" altLang="en-US" sz="1600" b="1" dirty="0" smtClean="0"/>
              <a:t>：</a:t>
            </a:r>
            <a:endParaRPr lang="en-US" altLang="ja-JP" sz="1600" b="1" dirty="0"/>
          </a:p>
          <a:p>
            <a:r>
              <a:rPr kumimoji="1" lang="en-US" altLang="ja-JP" sz="1600" b="1" dirty="0" smtClean="0"/>
              <a:t>3D</a:t>
            </a:r>
            <a:r>
              <a:rPr lang="ja-JP" altLang="en-US" sz="1600" b="1" dirty="0" smtClean="0"/>
              <a:t>表示に関する処理（断面図など）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058014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61229"/>
            <a:ext cx="4152900" cy="319254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261229"/>
            <a:ext cx="4152900" cy="3192542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コマンドコンソールとモジュールツリー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8600" y="3314700"/>
            <a:ext cx="4152900" cy="904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62500" y="1638300"/>
            <a:ext cx="4152900" cy="1952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8601" y="4580950"/>
            <a:ext cx="424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コマンドコンソール：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赤枠内にコマンドを入力すると実行される。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入力途中で、該当するコマンドを先読みする。</a:t>
            </a:r>
            <a:endParaRPr kumimoji="1" lang="en-US" altLang="ja-JP" sz="1600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714875" y="4580949"/>
            <a:ext cx="424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モジュールツリー：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赤枠内のツリーから、処理を選択する。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+</a:t>
            </a:r>
            <a:r>
              <a:rPr lang="ja-JP" altLang="en-US" sz="1600" b="1" dirty="0" smtClean="0"/>
              <a:t>ボタンをおすと処理が表示される。</a:t>
            </a:r>
            <a:endParaRPr kumimoji="1" lang="en-US" altLang="ja-JP" sz="1600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66926" y="776993"/>
            <a:ext cx="6896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レイヤツリー（レイヤが表示されるウインドウの下に切り替えがある）</a:t>
            </a:r>
            <a:endParaRPr kumimoji="1" lang="en-US" altLang="ja-JP" sz="1600" b="1" dirty="0" smtClean="0"/>
          </a:p>
        </p:txBody>
      </p:sp>
      <p:sp>
        <p:nvSpPr>
          <p:cNvPr id="13" name="正方形/長方形 12"/>
          <p:cNvSpPr/>
          <p:nvPr/>
        </p:nvSpPr>
        <p:spPr>
          <a:xfrm flipV="1">
            <a:off x="504825" y="4285238"/>
            <a:ext cx="342900" cy="895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flipV="1">
            <a:off x="5372100" y="4285238"/>
            <a:ext cx="342900" cy="895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61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色分け（</a:t>
            </a:r>
            <a:r>
              <a:rPr lang="ja-JP" altLang="en-US" sz="3200" b="1" dirty="0">
                <a:solidFill>
                  <a:srgbClr val="0070C0"/>
                </a:solidFill>
              </a:rPr>
              <a:t>ベクタ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25" y="476250"/>
            <a:ext cx="4657725" cy="4762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8" y="927628"/>
            <a:ext cx="2378928" cy="438573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35361" y="5376446"/>
            <a:ext cx="3211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ライン</a:t>
            </a:r>
            <a:r>
              <a:rPr kumimoji="1" lang="ja-JP" altLang="en-US" sz="1600" b="1" dirty="0" smtClean="0"/>
              <a:t>の色を黒から赤へ変更する。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939618" y="1671152"/>
            <a:ext cx="2378928" cy="148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9618" y="2071533"/>
            <a:ext cx="237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↑ダブルクリックする。</a:t>
            </a:r>
            <a:endParaRPr kumimoji="1" lang="ja-JP" altLang="en-US" sz="1600" b="1" dirty="0"/>
          </a:p>
        </p:txBody>
      </p:sp>
      <p:cxnSp>
        <p:nvCxnSpPr>
          <p:cNvPr id="9" name="直線矢印コネクタ 8"/>
          <p:cNvCxnSpPr>
            <a:stCxn id="6" idx="3"/>
          </p:cNvCxnSpPr>
          <p:nvPr/>
        </p:nvCxnSpPr>
        <p:spPr>
          <a:xfrm>
            <a:off x="3318546" y="1745214"/>
            <a:ext cx="716879" cy="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8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GRASS GIS 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599" y="1303228"/>
            <a:ext cx="90424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GRASS GIS</a:t>
            </a:r>
            <a:r>
              <a:rPr kumimoji="1" lang="ja-JP" altLang="en-US" sz="2800" dirty="0" smtClean="0"/>
              <a:t>は</a:t>
            </a:r>
            <a:r>
              <a:rPr lang="ja-JP" altLang="en-US" sz="2800" dirty="0"/>
              <a:t>無料</a:t>
            </a:r>
            <a:r>
              <a:rPr lang="ja-JP" altLang="en-US" sz="2800" dirty="0" smtClean="0"/>
              <a:t>で利用できるオープンソース</a:t>
            </a:r>
            <a:r>
              <a:rPr lang="en-US" altLang="ja-JP" sz="2800" dirty="0" smtClean="0"/>
              <a:t>GIS</a:t>
            </a:r>
          </a:p>
          <a:p>
            <a:endParaRPr kumimoji="1" lang="en-US" altLang="ja-JP" sz="2800" dirty="0"/>
          </a:p>
          <a:p>
            <a:r>
              <a:rPr lang="ja-JP" altLang="en-US" sz="2800" dirty="0" smtClean="0"/>
              <a:t>ラスタやベクタ処理の機能が充実しており、地形分野などで活用されている。</a:t>
            </a:r>
            <a:endParaRPr lang="en-US" altLang="ja-JP" sz="2800" dirty="0"/>
          </a:p>
          <a:p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kumimoji="1" lang="en-US" altLang="ja-JP" sz="2800" dirty="0" smtClean="0"/>
              <a:t>QGIS</a:t>
            </a:r>
            <a:r>
              <a:rPr kumimoji="1" lang="ja-JP" altLang="en-US" sz="2800" dirty="0" smtClean="0"/>
              <a:t>のプラグインから</a:t>
            </a:r>
            <a:r>
              <a:rPr kumimoji="1" lang="en-US" altLang="ja-JP" sz="2800" dirty="0" smtClean="0"/>
              <a:t>GRASS</a:t>
            </a:r>
            <a:r>
              <a:rPr kumimoji="1" lang="ja-JP" altLang="en-US" sz="2800" dirty="0" smtClean="0"/>
              <a:t>の機能を呼び出すことができる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7302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2493"/>
            <a:ext cx="4114800" cy="48914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427295" y="5243096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ラインの色が変更された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708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色分け（</a:t>
            </a:r>
            <a:r>
              <a:rPr lang="ja-JP" altLang="en-US" sz="3200" b="1" dirty="0">
                <a:solidFill>
                  <a:srgbClr val="0070C0"/>
                </a:solidFill>
              </a:rPr>
              <a:t>ラスタ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8059" y="882474"/>
            <a:ext cx="5250426" cy="39500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94" y="1279347"/>
            <a:ext cx="3299381" cy="355317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47775" y="5051955"/>
            <a:ext cx="7797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ラスタの値に応じて色分けを行う</a:t>
            </a:r>
            <a:r>
              <a:rPr lang="ja-JP" altLang="en-US" sz="1600" b="1" dirty="0" smtClean="0"/>
              <a:t>ため、「</a:t>
            </a:r>
            <a:r>
              <a:rPr lang="en-US" altLang="ja-JP" sz="1600" b="1" dirty="0" smtClean="0"/>
              <a:t>Manage color rules Interactively</a:t>
            </a:r>
            <a:r>
              <a:rPr lang="ja-JP" altLang="en-US" sz="1600" b="1" dirty="0" smtClean="0"/>
              <a:t>」をクリックする。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ラスター</a:t>
            </a:r>
            <a:r>
              <a:rPr kumimoji="1" lang="ja-JP" altLang="en-US" sz="1600" b="1" dirty="0"/>
              <a:t>マップ</a:t>
            </a:r>
            <a:r>
              <a:rPr kumimoji="1" lang="ja-JP" altLang="en-US" sz="1600" b="1" dirty="0" smtClean="0"/>
              <a:t>を選択し、分類数と値を入力する。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5019675" y="1419225"/>
            <a:ext cx="3171825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019676" y="2524124"/>
            <a:ext cx="952500" cy="152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95440" y="4282854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←分類の追加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42747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2" y="715568"/>
            <a:ext cx="3977873" cy="42838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1" y="715569"/>
            <a:ext cx="3977873" cy="42838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26002" y="5120700"/>
            <a:ext cx="393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用意されている配色を選択することもできる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33049" y="5120700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任意で値を入力することもできる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304925" y="1428751"/>
            <a:ext cx="182880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837471" y="2171700"/>
            <a:ext cx="1401404" cy="255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49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20" y="349388"/>
            <a:ext cx="3653759" cy="4598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25504" y="5080530"/>
            <a:ext cx="2492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ラスタの配色が変更された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928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3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Ｄビュー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4503" y="723186"/>
            <a:ext cx="6154994" cy="458569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37406" y="5369024"/>
            <a:ext cx="6869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ＤＥＭの標高値を利用して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表示を行うため、</a:t>
            </a:r>
            <a:r>
              <a:rPr lang="en-US" altLang="ja-JP" sz="1600" b="1" dirty="0" smtClean="0"/>
              <a:t>2D</a:t>
            </a:r>
            <a:r>
              <a:rPr lang="ja-JP" altLang="en-US" sz="1600" b="1" dirty="0" smtClean="0"/>
              <a:t>ビューを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ビューに変更する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657974" y="895351"/>
            <a:ext cx="542925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98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90" y="383458"/>
            <a:ext cx="5503155" cy="41000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45" y="383458"/>
            <a:ext cx="3257576" cy="410005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53623" y="4902299"/>
            <a:ext cx="6774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ビューでは、値などを変更することや地図の視点を変更することができる。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Z</a:t>
            </a:r>
            <a:r>
              <a:rPr lang="ja-JP" altLang="en-US" sz="1600" b="1" dirty="0" smtClean="0"/>
              <a:t>鉛直の値を変更すると、地形の誇張の強弱が変更できる。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47650" y="1000125"/>
            <a:ext cx="2162175" cy="2219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1450" y="3222026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↑視点や値を変更できる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977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属性</a:t>
            </a:r>
            <a:r>
              <a:rPr lang="ja-JP" altLang="en-US" sz="3200" b="1" dirty="0">
                <a:solidFill>
                  <a:srgbClr val="0070C0"/>
                </a:solidFill>
              </a:rPr>
              <a:t>テーブル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892" y="663045"/>
            <a:ext cx="5977558" cy="451162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019300" y="1168400"/>
            <a:ext cx="190500" cy="174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0713" y="5250380"/>
            <a:ext cx="846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レイヤを選択した状態で、属性テーブル表示ボタンをクリックすると、属性テーブルが表示される。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1773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/>
          <a:stretch/>
        </p:blipFill>
        <p:spPr>
          <a:xfrm>
            <a:off x="1743429" y="842026"/>
            <a:ext cx="5657141" cy="4358623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フィールドの追加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743428" y="4267199"/>
            <a:ext cx="5657141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4811" y="5245683"/>
            <a:ext cx="7260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列名を入力し、データの型を選択し、加算をクリックするとフィールドが追加される。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24060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825" y="760706"/>
            <a:ext cx="5848350" cy="4378523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フィールド演算（ライン長の計算）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74087" y="5236890"/>
            <a:ext cx="7180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新規に作成したフィールドの上で右クリックし、「計算」から「ライン長」を選択する。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18136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26" y="386561"/>
            <a:ext cx="6177347" cy="494187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45512" y="5328438"/>
            <a:ext cx="8100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各路線のライン長が計算できた（ディゾルブしていないため、ぶつ切りの路線になっている）。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5741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71476" y="4743537"/>
            <a:ext cx="8529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hlinkClick r:id="rId3"/>
              </a:rPr>
              <a:t>https://grass.osgeo.org</a:t>
            </a:r>
            <a:r>
              <a:rPr lang="en-US" altLang="ja-JP" sz="1600" b="1" dirty="0" smtClean="0">
                <a:hlinkClick r:id="rId3"/>
              </a:rPr>
              <a:t>/</a:t>
            </a:r>
            <a:r>
              <a:rPr lang="ja-JP" altLang="en-US" sz="1600" b="1" dirty="0" smtClean="0"/>
              <a:t>　にアクセスして、</a:t>
            </a:r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をダウンロードする。解凍したファイルのガイドに従ってインストールを行う。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07820"/>
            <a:ext cx="4124200" cy="32993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04" y="1179195"/>
            <a:ext cx="4159981" cy="332798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54699" y="2927350"/>
            <a:ext cx="2898775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19125" y="1879600"/>
            <a:ext cx="2921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 flipV="1">
            <a:off x="911225" y="1676400"/>
            <a:ext cx="4117975" cy="279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85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402" y="101070"/>
            <a:ext cx="6447196" cy="49637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22657" y="5191125"/>
            <a:ext cx="4098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color </a:t>
            </a:r>
            <a:r>
              <a:rPr lang="ja-JP" altLang="en-US" sz="1600" b="1" dirty="0" smtClean="0"/>
              <a:t>フィールド（文字型：</a:t>
            </a:r>
            <a:r>
              <a:rPr lang="en-US" altLang="ja-JP" sz="1600" b="1" dirty="0" smtClean="0"/>
              <a:t>varchar</a:t>
            </a:r>
            <a:r>
              <a:rPr lang="ja-JP" altLang="en-US" sz="1600" b="1" dirty="0" smtClean="0"/>
              <a:t>）</a:t>
            </a:r>
            <a:r>
              <a:rPr lang="en-US" altLang="ja-JP" sz="1600" b="1" dirty="0" smtClean="0"/>
              <a:t> </a:t>
            </a:r>
            <a:r>
              <a:rPr lang="ja-JP" altLang="en-US" sz="1600" b="1" dirty="0" smtClean="0"/>
              <a:t>を作成する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599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5422" y="251203"/>
            <a:ext cx="5933156" cy="453160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360383" y="4911135"/>
            <a:ext cx="6561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右クリックで、</a:t>
            </a:r>
            <a:r>
              <a:rPr kumimoji="1" lang="en-US" altLang="ja-JP" sz="1600" b="1" dirty="0" smtClean="0"/>
              <a:t>Field calculator</a:t>
            </a:r>
            <a:r>
              <a:rPr kumimoji="1" lang="ja-JP" altLang="en-US" sz="1600" b="1" dirty="0" smtClean="0"/>
              <a:t>を選択して、国道とそれ以外で色分けを行う。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6531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9062"/>
            <a:ext cx="4006437" cy="46767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119061"/>
            <a:ext cx="4006437" cy="4676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328862" y="4795836"/>
            <a:ext cx="5038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UPDATE </a:t>
            </a:r>
            <a:r>
              <a:rPr lang="ja-JP" altLang="en-US" sz="1600" b="1" dirty="0">
                <a:solidFill>
                  <a:srgbClr val="00B050"/>
                </a:solidFill>
              </a:rPr>
              <a:t>データ名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SET </a:t>
            </a:r>
            <a:r>
              <a:rPr lang="ja-JP" altLang="en-US" sz="1600" b="1" dirty="0">
                <a:solidFill>
                  <a:srgbClr val="00B050"/>
                </a:solidFill>
              </a:rPr>
              <a:t>計算したい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フィールド名</a:t>
            </a:r>
            <a:endParaRPr lang="en-US" altLang="ja-JP" sz="1600" b="1" dirty="0" smtClean="0">
              <a:solidFill>
                <a:srgbClr val="00B050"/>
              </a:solidFill>
            </a:endParaRPr>
          </a:p>
          <a:p>
            <a:r>
              <a:rPr lang="ja-JP" altLang="en-US" sz="1600" b="1" dirty="0" smtClean="0"/>
              <a:t> </a:t>
            </a:r>
            <a:r>
              <a:rPr lang="en-US" altLang="ja-JP" sz="1600" b="1" dirty="0"/>
              <a:t>= </a:t>
            </a:r>
            <a:r>
              <a:rPr lang="ja-JP" altLang="en-US" sz="1600" b="1" dirty="0">
                <a:solidFill>
                  <a:srgbClr val="00B050"/>
                </a:solidFill>
              </a:rPr>
              <a:t>入力したい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値 </a:t>
            </a:r>
            <a:r>
              <a:rPr lang="en-US" altLang="ja-JP" sz="1600" b="1" dirty="0" smtClean="0"/>
              <a:t>WHERE</a:t>
            </a:r>
            <a:r>
              <a:rPr lang="ja-JP" altLang="en-US" sz="1600" b="1" dirty="0" smtClean="0"/>
              <a:t> </a:t>
            </a:r>
            <a:r>
              <a:rPr lang="ja-JP" altLang="en-US" sz="1600" b="1" dirty="0">
                <a:solidFill>
                  <a:srgbClr val="00B050"/>
                </a:solidFill>
              </a:rPr>
              <a:t>分類に用いる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フィールド</a:t>
            </a:r>
            <a:endParaRPr lang="en-US" altLang="ja-JP" sz="1600" b="1" dirty="0" smtClean="0">
              <a:solidFill>
                <a:srgbClr val="00B050"/>
              </a:solidFill>
            </a:endParaRPr>
          </a:p>
          <a:p>
            <a:r>
              <a:rPr lang="en-US" altLang="ja-JP" sz="1600" b="1" dirty="0" smtClean="0"/>
              <a:t> </a:t>
            </a:r>
            <a:r>
              <a:rPr lang="en-US" altLang="ja-JP" sz="1600" b="1" dirty="0"/>
              <a:t>= </a:t>
            </a:r>
            <a:r>
              <a:rPr lang="ja-JP" altLang="en-US" sz="1600" b="1" dirty="0"/>
              <a:t>分類に基づく</a:t>
            </a:r>
            <a:r>
              <a:rPr lang="ja-JP" altLang="en-US" sz="1600" b="1" dirty="0">
                <a:solidFill>
                  <a:srgbClr val="00B050"/>
                </a:solidFill>
              </a:rPr>
              <a:t>値</a:t>
            </a:r>
            <a:endParaRPr lang="en-US" altLang="ja-JP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148" y="0"/>
            <a:ext cx="6849704" cy="512819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73656" y="5294412"/>
            <a:ext cx="6396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ベクトルからカラー調整、「</a:t>
            </a:r>
            <a:r>
              <a:rPr lang="en-US" altLang="ja-JP" sz="1600" b="1" dirty="0" smtClean="0"/>
              <a:t>Manage </a:t>
            </a:r>
            <a:r>
              <a:rPr lang="en-US" altLang="ja-JP" sz="1600" b="1" dirty="0"/>
              <a:t>color rules Interactively</a:t>
            </a:r>
            <a:r>
              <a:rPr lang="ja-JP" altLang="en-US" sz="1600" b="1" dirty="0" smtClean="0"/>
              <a:t>」を選択する。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6615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7626"/>
            <a:ext cx="5270373" cy="49720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37" y="1866900"/>
            <a:ext cx="3590925" cy="28956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447986" y="5256312"/>
            <a:ext cx="6428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属性列をチェックし、カラーテーブルを選択すると、エラーが表示される。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126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7691"/>
            <a:ext cx="5708880" cy="46101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1872191"/>
            <a:ext cx="3130550" cy="3703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200" y="157691"/>
            <a:ext cx="1447800" cy="39878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6386" y="4832968"/>
            <a:ext cx="3981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属性テーブルを開くと、</a:t>
            </a:r>
            <a:r>
              <a:rPr lang="en-US" altLang="ja-JP" sz="1600" b="1" dirty="0" smtClean="0"/>
              <a:t>GRASSRGB</a:t>
            </a:r>
            <a:r>
              <a:rPr lang="ja-JP" altLang="en-US" sz="1600" b="1" dirty="0" smtClean="0"/>
              <a:t>のフィールドができている。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この</a:t>
            </a:r>
            <a:r>
              <a:rPr lang="ja-JP" altLang="en-US" sz="1600" b="1" dirty="0"/>
              <a:t>フィールド</a:t>
            </a:r>
            <a:r>
              <a:rPr lang="ja-JP" altLang="en-US" sz="1600" b="1" dirty="0" smtClean="0"/>
              <a:t>に</a:t>
            </a:r>
            <a:r>
              <a:rPr lang="en-US" altLang="ja-JP" sz="1600" b="1" dirty="0" smtClean="0"/>
              <a:t>color</a:t>
            </a:r>
            <a:r>
              <a:rPr lang="ja-JP" altLang="en-US" sz="1600" b="1" dirty="0" smtClean="0"/>
              <a:t>フィールドをコピーする。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4343400" y="4729691"/>
            <a:ext cx="2889480" cy="31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69200" y="157691"/>
            <a:ext cx="1444740" cy="398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4429125" y="1647825"/>
            <a:ext cx="523875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4414838" y="3186641"/>
            <a:ext cx="1" cy="143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7005640" y="3638550"/>
            <a:ext cx="468309" cy="980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65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234216"/>
            <a:ext cx="4518025" cy="486556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82" y="2258248"/>
            <a:ext cx="1935163" cy="1560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91" y="326169"/>
            <a:ext cx="3792733" cy="477361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33536" y="5130225"/>
            <a:ext cx="9010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GRASSRGB</a:t>
            </a:r>
            <a:r>
              <a:rPr lang="ja-JP" altLang="en-US" sz="1600" b="1" dirty="0" smtClean="0"/>
              <a:t>のフィールドを選択し、列を追加をクリックする。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エラーがでるが色分けができているため、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をクリックする。　</a:t>
            </a:r>
            <a:r>
              <a:rPr lang="en-US" altLang="ja-JP" sz="1100" b="1" dirty="0" smtClean="0"/>
              <a:t>※GRASS</a:t>
            </a:r>
            <a:r>
              <a:rPr lang="ja-JP" altLang="en-US" sz="1100" b="1" dirty="0" err="1" smtClean="0"/>
              <a:t>での</a:t>
            </a:r>
            <a:r>
              <a:rPr lang="ja-JP" altLang="en-US" sz="1100" b="1" dirty="0" smtClean="0"/>
              <a:t>色分けはＱＧＩＳと連携して行うことが望ましい</a:t>
            </a:r>
            <a:endParaRPr lang="ja-JP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04239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レイアウト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2741" y="790774"/>
            <a:ext cx="5838517" cy="448856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76957" y="5376446"/>
            <a:ext cx="5928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ファイルから、カートグラフィックコンポーザーをクリックし実行する。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7940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4" y="274946"/>
            <a:ext cx="5755711" cy="487935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71632" y="5376446"/>
            <a:ext cx="6200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カートグラフィックコンポーザーが起動したので、地図などを挿入する。</a:t>
            </a:r>
            <a:endParaRPr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4600" y="7524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96701" y="7524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39330" y="7524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44180" y="7524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834805" y="7524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15453" y="1433558"/>
            <a:ext cx="25138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地図の範囲を選択する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（一番最初に設定する）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②ラスタマップの追加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③ベクタマップの追加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④凡例、方位、縮尺の追加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⑤地図の書き出し（</a:t>
            </a:r>
            <a:r>
              <a:rPr lang="en-US" altLang="ja-JP" sz="1600" b="1" dirty="0" smtClean="0"/>
              <a:t>PDF</a:t>
            </a:r>
            <a:r>
              <a:rPr lang="ja-JP" altLang="en-US" sz="1600" b="1" dirty="0" smtClean="0"/>
              <a:t>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888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50" y="246548"/>
            <a:ext cx="5299280" cy="44599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37" y="2059117"/>
            <a:ext cx="3318963" cy="264733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143125" y="614892"/>
            <a:ext cx="238125" cy="21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381251" y="811343"/>
            <a:ext cx="3476624" cy="1493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609850" y="4909956"/>
            <a:ext cx="4241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地図の範囲を設定し、ラスタマップを追加する。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3921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ファイル</a:t>
            </a:r>
            <a:r>
              <a:rPr lang="ja-JP" altLang="en-US" sz="3200" dirty="0">
                <a:solidFill>
                  <a:srgbClr val="0070C0"/>
                </a:solidFill>
              </a:rPr>
              <a:t>形式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25" y="1206597"/>
            <a:ext cx="789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QGIS</a:t>
            </a:r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GRASS</a:t>
            </a:r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では、データの読み込み方法が異なる</a:t>
            </a:r>
            <a:endParaRPr kumimoji="1" lang="ja-JP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81" y="1961221"/>
            <a:ext cx="8798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GRASS </a:t>
            </a:r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→　</a:t>
            </a:r>
            <a:r>
              <a:rPr kumimoji="1" lang="ja-JP" altLang="en-US" sz="2800" b="1" dirty="0" smtClean="0">
                <a:solidFill>
                  <a:srgbClr val="FFC000"/>
                </a:solidFill>
              </a:rPr>
              <a:t>「データベース、ロケーション、マップセット」　</a:t>
            </a:r>
            <a:endParaRPr kumimoji="1" lang="en-US" altLang="ja-JP" sz="2800" b="1" dirty="0" smtClean="0">
              <a:solidFill>
                <a:srgbClr val="FFC000"/>
              </a:solidFill>
            </a:endParaRPr>
          </a:p>
          <a:p>
            <a:pPr algn="r"/>
            <a:r>
              <a:rPr kumimoji="1"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　　を作成する</a:t>
            </a:r>
            <a:endParaRPr kumimoji="1"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71475" y="3053296"/>
            <a:ext cx="7988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データベース・・・データの保存場所</a:t>
            </a:r>
            <a:endParaRPr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ロケーション・・・データの範囲（座標系による）</a:t>
            </a:r>
            <a:endParaRPr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マップセット・・</a:t>
            </a:r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・</a:t>
            </a:r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作業スペース</a:t>
            </a:r>
            <a:endParaRPr lang="ja-JP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22300" y="4782866"/>
            <a:ext cx="8521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　　　　　　これらを作成しないと、処理ができない</a:t>
            </a:r>
            <a:endParaRPr lang="en-US" altLang="ja-JP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altLang="ja-JP" sz="2000" b="1" dirty="0" smtClean="0">
                <a:solidFill>
                  <a:srgbClr val="00B050"/>
                </a:solidFill>
              </a:rPr>
              <a:t>※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マップセットは、</a:t>
            </a:r>
            <a:r>
              <a:rPr lang="en-US" altLang="ja-JP" sz="2000" b="1" dirty="0" smtClean="0">
                <a:solidFill>
                  <a:srgbClr val="00B050"/>
                </a:solidFill>
              </a:rPr>
              <a:t>QGIS</a:t>
            </a:r>
            <a:r>
              <a:rPr lang="ja-JP" altLang="en-US" sz="2000" b="1" dirty="0" smtClean="0">
                <a:solidFill>
                  <a:srgbClr val="00B050"/>
                </a:solidFill>
              </a:rPr>
              <a:t>で作成することができる</a:t>
            </a:r>
            <a:endParaRPr lang="ja-JP" altLang="en-US" sz="2000" b="1" dirty="0">
              <a:solidFill>
                <a:srgbClr val="00B05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7467599" y="3009110"/>
            <a:ext cx="0" cy="142918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7700168" y="2925196"/>
            <a:ext cx="42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00B0F0"/>
                </a:solidFill>
              </a:rPr>
              <a:t>この順で作成する</a:t>
            </a:r>
            <a:endParaRPr kumimoji="1" lang="ja-JP" altLang="en-US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5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27" y="190500"/>
            <a:ext cx="5337544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37" y="2257425"/>
            <a:ext cx="3453663" cy="25050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57450" y="567267"/>
            <a:ext cx="238125" cy="21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695576" y="763718"/>
            <a:ext cx="3124199" cy="2227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946120" y="4958951"/>
            <a:ext cx="5251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ラスタマップが追加されたので、ベクタラインも追加する。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マップ</a:t>
            </a:r>
            <a:r>
              <a:rPr lang="ja-JP" altLang="en-US" sz="1600" b="1" dirty="0"/>
              <a:t>セット</a:t>
            </a:r>
            <a:r>
              <a:rPr lang="ja-JP" altLang="en-US" sz="1600" b="1" dirty="0" smtClean="0"/>
              <a:t>から、道路ラインを選択し、加算をクリックする。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36127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21" y="819151"/>
            <a:ext cx="3638550" cy="28575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663" y="780559"/>
            <a:ext cx="2876212" cy="30108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89" y="780559"/>
            <a:ext cx="2876211" cy="30108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880396" y="4258168"/>
            <a:ext cx="5198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ラスタマップとベクタマップの凡例を整える。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ベクタマップの凡例の表示名は、ラベルの追加から可能。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追加</a:t>
            </a:r>
            <a:r>
              <a:rPr kumimoji="1" lang="ja-JP" altLang="en-US" sz="1600" b="1" dirty="0" smtClean="0"/>
              <a:t>できたら、追加アイテムを選択し、配置を変更する。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39412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474" y="214978"/>
            <a:ext cx="5191432" cy="44468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06" y="554294"/>
            <a:ext cx="2795165" cy="41075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66959" y="4752975"/>
            <a:ext cx="5210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長さを設定し、単位を選択する（今回はデフォルトを使用）。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縮尺バーのデザインを選択し、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追加</a:t>
            </a:r>
            <a:r>
              <a:rPr kumimoji="1" lang="ja-JP" altLang="en-US" sz="1600" b="1" dirty="0" smtClean="0"/>
              <a:t>されたら、追加アイテムの配置を変更する。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10214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086" y="336539"/>
            <a:ext cx="5220930" cy="43370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82" y="1295001"/>
            <a:ext cx="3022271" cy="337860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65544" y="4788753"/>
            <a:ext cx="501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方位記号を追加する。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デザインを選択し、スタイルでサイズを整える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追加できたら、追加アイテムを選択し、配置を変更する。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25458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77" y="109876"/>
            <a:ext cx="5987845" cy="5076147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1070080" y="5354883"/>
            <a:ext cx="7003840" cy="345490"/>
            <a:chOff x="1644825" y="5255210"/>
            <a:chExt cx="7003840" cy="34549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1644825" y="5262146"/>
              <a:ext cx="7003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配置が完了したので、</a:t>
              </a:r>
              <a:r>
                <a:rPr kumimoji="1" lang="en-US" altLang="ja-JP" sz="1600" b="1" dirty="0" smtClean="0"/>
                <a:t>PDF</a:t>
              </a:r>
              <a:r>
                <a:rPr kumimoji="1" lang="ja-JP" altLang="en-US" sz="1600" b="1" dirty="0" smtClean="0"/>
                <a:t>で書き出す（　　　からプレビューできるが安定しない）</a:t>
              </a:r>
              <a:endParaRPr kumimoji="1"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7816" y="5255210"/>
              <a:ext cx="295275" cy="276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69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1" y="193979"/>
            <a:ext cx="5528417" cy="50031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322298" y="5376446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ＰＤＦでマップが表示できた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38682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参考</a:t>
            </a:r>
            <a:r>
              <a:rPr lang="ja-JP" altLang="en-US" sz="3200" b="1" dirty="0">
                <a:solidFill>
                  <a:srgbClr val="0070C0"/>
                </a:solidFill>
              </a:rPr>
              <a:t>資料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081861" y="2855691"/>
            <a:ext cx="34760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http://foss4g.kii.gscc.osaka-cu.ac.jp/moodle</a:t>
            </a:r>
            <a:r>
              <a:rPr lang="ja-JP" altLang="en-US" dirty="0" smtClean="0">
                <a:hlinkClick r:id="rId2"/>
              </a:rPr>
              <a:t>/</a:t>
            </a:r>
            <a:endParaRPr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1297539" y="2882370"/>
            <a:ext cx="1952971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https://grass.osgeo.org</a:t>
            </a:r>
            <a:r>
              <a:rPr lang="ja-JP" altLang="en-US" dirty="0" smtClean="0">
                <a:hlinkClick r:id="rId3"/>
              </a:rPr>
              <a:t>/</a:t>
            </a:r>
            <a:endParaRPr lang="en-US" altLang="ja-JP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34471" y="2049449"/>
            <a:ext cx="2919389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①　</a:t>
            </a:r>
            <a:r>
              <a:rPr lang="en-US" altLang="ja-JP" b="1" dirty="0" smtClean="0"/>
              <a:t>GRASS</a:t>
            </a:r>
            <a:r>
              <a:rPr lang="ja-JP" altLang="en-US" b="1" dirty="0" smtClean="0"/>
              <a:t>について詳しく知りたい方</a:t>
            </a:r>
            <a:endParaRPr lang="en-US" altLang="ja-JP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441719" y="1966421"/>
            <a:ext cx="272222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②　</a:t>
            </a:r>
            <a:r>
              <a:rPr lang="en-US" altLang="ja-JP" b="1" dirty="0" smtClean="0"/>
              <a:t>GRASS</a:t>
            </a:r>
            <a:r>
              <a:rPr lang="ja-JP" altLang="en-US" b="1" dirty="0" smtClean="0"/>
              <a:t>を実践的に使いたい方</a:t>
            </a:r>
            <a:endParaRPr lang="en-US" altLang="ja-JP" b="1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5345247" y="2357867"/>
            <a:ext cx="3139807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FOSS4G </a:t>
            </a:r>
            <a:r>
              <a:rPr lang="ja-JP" altLang="en-US" dirty="0"/>
              <a:t>を活用した衛星データの利用のためのオープン・リソースの構築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528571" y="2357867"/>
            <a:ext cx="153118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GRASS</a:t>
            </a:r>
            <a:r>
              <a:rPr lang="ja-JP" altLang="en-US" dirty="0" smtClean="0"/>
              <a:t>公式ページ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2385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b="1" dirty="0">
                <a:solidFill>
                  <a:srgbClr val="0070C0"/>
                </a:solidFill>
              </a:rPr>
              <a:t>マップセットの作成（</a:t>
            </a:r>
            <a:r>
              <a:rPr lang="en-US" altLang="ja-JP" sz="3600" b="1" dirty="0">
                <a:solidFill>
                  <a:srgbClr val="0070C0"/>
                </a:solidFill>
              </a:rPr>
              <a:t>GRASS+QGIS</a:t>
            </a:r>
            <a:r>
              <a:rPr lang="ja-JP" altLang="en-US" sz="3600" b="1" dirty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809208" y="354627"/>
            <a:ext cx="153439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QGIS2.8</a:t>
            </a:r>
            <a:r>
              <a:rPr kumimoji="1" lang="ja-JP" altLang="en-US" dirty="0" smtClean="0"/>
              <a:t>の場合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79863"/>
            <a:ext cx="4708525" cy="361113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09485" y="1103086"/>
            <a:ext cx="870858" cy="13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08" y="979863"/>
            <a:ext cx="4079919" cy="2908073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2380343" y="1233714"/>
            <a:ext cx="2699657" cy="316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940" y="4361914"/>
            <a:ext cx="3643087" cy="319315"/>
          </a:xfrm>
          <a:prstGeom prst="rect">
            <a:avLst/>
          </a:prstGeom>
        </p:spPr>
      </p:pic>
      <p:cxnSp>
        <p:nvCxnSpPr>
          <p:cNvPr id="13" name="直線矢印コネクタ 12"/>
          <p:cNvCxnSpPr/>
          <p:nvPr/>
        </p:nvCxnSpPr>
        <p:spPr>
          <a:xfrm>
            <a:off x="6429828" y="3305927"/>
            <a:ext cx="0" cy="89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" y="5095567"/>
            <a:ext cx="89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を起動し、プラグイン→プラグインの管理とインストールから</a:t>
            </a:r>
            <a:r>
              <a:rPr kumimoji="1" lang="en-US" altLang="ja-JP" sz="1600" b="1" dirty="0" smtClean="0"/>
              <a:t>GRASS</a:t>
            </a:r>
            <a:r>
              <a:rPr lang="ja-JP" altLang="en-US" sz="1600" b="1" dirty="0" smtClean="0"/>
              <a:t>を検索し、チェックをする。</a:t>
            </a:r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プラグインが有効化される</a:t>
            </a:r>
            <a:r>
              <a:rPr lang="en-US" altLang="ja-JP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400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62" y="797334"/>
            <a:ext cx="5285439" cy="40631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b="1" dirty="0">
                <a:solidFill>
                  <a:srgbClr val="0070C0"/>
                </a:solidFill>
              </a:rPr>
              <a:t>マップセットの作成（</a:t>
            </a:r>
            <a:r>
              <a:rPr lang="en-US" altLang="ja-JP" sz="3600" b="1" dirty="0">
                <a:solidFill>
                  <a:srgbClr val="0070C0"/>
                </a:solidFill>
              </a:rPr>
              <a:t>GRASS+QGIS</a:t>
            </a:r>
            <a:r>
              <a:rPr lang="ja-JP" altLang="en-US" sz="3600" b="1" dirty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73"/>
          <a:stretch/>
        </p:blipFill>
        <p:spPr>
          <a:xfrm>
            <a:off x="306754" y="2291843"/>
            <a:ext cx="2240218" cy="25741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2315"/>
            <a:ext cx="4422072" cy="303325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009233" y="391480"/>
            <a:ext cx="19848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QGIS2.10</a:t>
            </a:r>
            <a:r>
              <a:rPr kumimoji="1" lang="ja-JP" altLang="en-US" dirty="0" smtClean="0"/>
              <a:t>以降の場合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45993" y="2729674"/>
            <a:ext cx="13462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" y="5095567"/>
            <a:ext cx="899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QGIS Desktop2.10.1 with GRASS</a:t>
            </a:r>
            <a:r>
              <a:rPr kumimoji="1" lang="ja-JP" altLang="en-US" sz="1600" b="1" dirty="0" smtClean="0"/>
              <a:t>を起動し、プラグイン→プラグインの管理とインストールから</a:t>
            </a:r>
            <a:r>
              <a:rPr kumimoji="1" lang="en-US" altLang="ja-JP" sz="1600" b="1" dirty="0" smtClean="0"/>
              <a:t>GRASS 6</a:t>
            </a:r>
            <a:r>
              <a:rPr lang="ja-JP" altLang="en-US" sz="1600" b="1" dirty="0" smtClean="0"/>
              <a:t>を検索し、チェックをする。</a:t>
            </a:r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プラグインが有効化される</a:t>
            </a:r>
            <a:r>
              <a:rPr lang="en-US" altLang="ja-JP" sz="1600" b="1" dirty="0" smtClean="0"/>
              <a:t>.</a:t>
            </a:r>
          </a:p>
          <a:p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08100" y="990600"/>
            <a:ext cx="2768600" cy="1739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4291890" y="990600"/>
            <a:ext cx="1473910" cy="1168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9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01150" y="5282929"/>
            <a:ext cx="7141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</a:t>
            </a:r>
            <a:r>
              <a:rPr lang="ja-JP" altLang="en-US" sz="1600" b="1" dirty="0" smtClean="0"/>
              <a:t>ラスタを読み込む。右下から座標系を確認し、オンザフライを</a:t>
            </a:r>
            <a:r>
              <a:rPr lang="en-US" altLang="ja-JP" sz="1600" b="1" dirty="0" smtClean="0"/>
              <a:t>ON</a:t>
            </a:r>
            <a:r>
              <a:rPr lang="ja-JP" altLang="en-US" sz="1600" b="1" dirty="0" smtClean="0"/>
              <a:t>にする。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276541"/>
            <a:ext cx="6299717" cy="484290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049993" y="4978400"/>
            <a:ext cx="570007" cy="14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61582" y="4347483"/>
            <a:ext cx="1732446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　基盤地図情報</a:t>
            </a:r>
            <a:r>
              <a:rPr kumimoji="1" lang="en-US" altLang="ja-JP" dirty="0" smtClean="0"/>
              <a:t>5mdem</a:t>
            </a:r>
            <a:r>
              <a:rPr kumimoji="1" lang="ja-JP" altLang="en-US" dirty="0" smtClean="0"/>
              <a:t>を</a:t>
            </a:r>
            <a:r>
              <a:rPr lang="ja-JP" altLang="en-US" dirty="0"/>
              <a:t>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530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487662" y="5376446"/>
            <a:ext cx="6498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新規マップセットをクリック</a:t>
            </a:r>
            <a:r>
              <a:rPr lang="ja-JP" altLang="en-US" sz="1600" b="1" dirty="0" smtClean="0"/>
              <a:t>し、マップセット名など必要項目を入力していく。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35" y="131165"/>
            <a:ext cx="6823129" cy="524528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27583" y="995364"/>
            <a:ext cx="211129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39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1053</TotalTime>
  <Words>1435</Words>
  <Application>Microsoft Office PowerPoint</Application>
  <PresentationFormat>画面に合わせる (16:10)</PresentationFormat>
  <Paragraphs>187</Paragraphs>
  <Slides>56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1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GRASS ビギナーズマニュアル</vt:lpstr>
      <vt:lpstr>GRASS GIS とは</vt:lpstr>
      <vt:lpstr>ダウンロード</vt:lpstr>
      <vt:lpstr>ファイル形式</vt:lpstr>
      <vt:lpstr>マップセットの作成（GRASS+QGIS）</vt:lpstr>
      <vt:lpstr>マップセットの作成（GRASS+QGIS）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マップセットをGRASSで表示する</vt:lpstr>
      <vt:lpstr>画面説明</vt:lpstr>
      <vt:lpstr>PowerPoint プレゼンテーション</vt:lpstr>
      <vt:lpstr>PowerPoint プレゼンテーション</vt:lpstr>
      <vt:lpstr>PowerPoint プレゼンテーション</vt:lpstr>
      <vt:lpstr>機能説明</vt:lpstr>
      <vt:lpstr>機能説明</vt:lpstr>
      <vt:lpstr>PowerPoint プレゼンテーション</vt:lpstr>
      <vt:lpstr>PowerPoint プレゼンテーション</vt:lpstr>
      <vt:lpstr>コマンドコンソールとモジュールツリー</vt:lpstr>
      <vt:lpstr>色分け（ベクタ）</vt:lpstr>
      <vt:lpstr>PowerPoint プレゼンテーション</vt:lpstr>
      <vt:lpstr>色分け（ラスタ）</vt:lpstr>
      <vt:lpstr>PowerPoint プレゼンテーション</vt:lpstr>
      <vt:lpstr>PowerPoint プレゼンテーション</vt:lpstr>
      <vt:lpstr>3Ｄビュー</vt:lpstr>
      <vt:lpstr>PowerPoint プレゼンテーション</vt:lpstr>
      <vt:lpstr>属性テーブル</vt:lpstr>
      <vt:lpstr>フィールドの追加</vt:lpstr>
      <vt:lpstr>フィールド演算（ライン長の計算）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レイアウト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参考資料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70</cp:revision>
  <dcterms:created xsi:type="dcterms:W3CDTF">2015-06-26T03:04:37Z</dcterms:created>
  <dcterms:modified xsi:type="dcterms:W3CDTF">2016-09-28T07:24:37Z</dcterms:modified>
</cp:coreProperties>
</file>